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8" r:id="rId4"/>
    <p:sldId id="257" r:id="rId6"/>
    <p:sldId id="258" r:id="rId7"/>
    <p:sldId id="259" r:id="rId8"/>
    <p:sldId id="260" r:id="rId9"/>
    <p:sldId id="296" r:id="rId10"/>
    <p:sldId id="261" r:id="rId11"/>
    <p:sldId id="262" r:id="rId12"/>
    <p:sldId id="297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98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99" r:id="rId32"/>
    <p:sldId id="280" r:id="rId33"/>
    <p:sldId id="281" r:id="rId34"/>
    <p:sldId id="282" r:id="rId35"/>
    <p:sldId id="300" r:id="rId36"/>
    <p:sldId id="283" r:id="rId37"/>
    <p:sldId id="284" r:id="rId38"/>
    <p:sldId id="285" r:id="rId39"/>
    <p:sldId id="301" r:id="rId40"/>
    <p:sldId id="286" r:id="rId41"/>
    <p:sldId id="287" r:id="rId42"/>
    <p:sldId id="288" r:id="rId43"/>
    <p:sldId id="289" r:id="rId44"/>
    <p:sldId id="290" r:id="rId45"/>
    <p:sldId id="291" r:id="rId46"/>
    <p:sldId id="302" r:id="rId47"/>
    <p:sldId id="303" r:id="rId48"/>
    <p:sldId id="304" r:id="rId49"/>
    <p:sldId id="305" r:id="rId50"/>
    <p:sldId id="306" r:id="rId51"/>
    <p:sldId id="307" r:id="rId52"/>
    <p:sldId id="292" r:id="rId53"/>
    <p:sldId id="293" r:id="rId54"/>
    <p:sldId id="294" r:id="rId5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7.xml"/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d5f94836?pid=b5c97811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6f5935bff?pid=dd5f94836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1712e0fdb?pid=6f5935bff&amp;color=0,0,0&amp;vtp=1&amp;bbb=1"/>
          <p:cNvSpPr/>
          <p:nvPr/>
        </p:nvSpPr>
        <p:spPr>
          <a:xfrm>
            <a:off x="612648" y="1782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疙瘩(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涤荡(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薰蚊草(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嘁嘁喳喳(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1712e0fdb.bracket?pid=6f5935bff&amp;color=0,0,0&amp;vpa=1&amp;vtp=1&amp;bbb=1"/>
          <p:cNvSpPr/>
          <p:nvPr/>
        </p:nvSpPr>
        <p:spPr>
          <a:xfrm>
            <a:off x="1816767" y="1789938"/>
            <a:ext cx="6111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ɡē</a:t>
            </a:r>
            <a:endParaRPr lang="en-US" altLang="zh-CN" sz="2800" dirty="0"/>
          </a:p>
        </p:txBody>
      </p:sp>
      <p:sp>
        <p:nvSpPr>
          <p:cNvPr id="6" name="QB_7_AN.4_1#1712e0fdb.bracket?pid=6f5935bff&amp;color=0,0,0&amp;vpa=2&amp;vtp=1&amp;bbb=1"/>
          <p:cNvSpPr/>
          <p:nvPr/>
        </p:nvSpPr>
        <p:spPr>
          <a:xfrm>
            <a:off x="2658936" y="1789938"/>
            <a:ext cx="733425" cy="5647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ɑ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8" name="QB_7_AN.6_1#1712e0fdb.bracket?pid=6f5935bff&amp;color=0,0,0&amp;vpa=3&amp;vtp=1&amp;bbb=1"/>
          <p:cNvSpPr/>
          <p:nvPr/>
        </p:nvSpPr>
        <p:spPr>
          <a:xfrm>
            <a:off x="1753267" y="2437638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dí</a:t>
            </a:r>
            <a:endParaRPr lang="en-US" altLang="zh-CN" sz="2800" dirty="0"/>
          </a:p>
        </p:txBody>
      </p:sp>
      <p:sp>
        <p:nvSpPr>
          <p:cNvPr id="10" name="QB_7_AN.8_1#1712e0fdb.bracket?pid=6f5935bff&amp;color=0,0,0&amp;vpa=4&amp;vtp=1&amp;bbb=1"/>
          <p:cNvSpPr/>
          <p:nvPr/>
        </p:nvSpPr>
        <p:spPr>
          <a:xfrm>
            <a:off x="2146967" y="3085338"/>
            <a:ext cx="8334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xūn</a:t>
            </a:r>
            <a:endParaRPr lang="en-US" altLang="zh-CN" sz="2800" dirty="0"/>
          </a:p>
        </p:txBody>
      </p:sp>
      <p:sp>
        <p:nvSpPr>
          <p:cNvPr id="12" name="QB_7_AN.10_1#1712e0fdb.bracket?pid=6f5935bff&amp;color=0,0,0&amp;vpa=5&amp;vtp=1&amp;bbb=1"/>
          <p:cNvSpPr/>
          <p:nvPr/>
        </p:nvSpPr>
        <p:spPr>
          <a:xfrm>
            <a:off x="2464467" y="3712083"/>
            <a:ext cx="555625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qī</a:t>
            </a:r>
            <a:endParaRPr lang="en-US" altLang="zh-CN" sz="2800" dirty="0"/>
          </a:p>
        </p:txBody>
      </p:sp>
      <p:sp>
        <p:nvSpPr>
          <p:cNvPr id="13" name="QB_7_AN.11_1#1712e0fdb.bracket?pid=6f5935bff&amp;color=0,0,0&amp;vpa=6&amp;vtp=1&amp;bbb=1"/>
          <p:cNvSpPr/>
          <p:nvPr/>
        </p:nvSpPr>
        <p:spPr>
          <a:xfrm>
            <a:off x="3203448" y="3712083"/>
            <a:ext cx="890588" cy="5457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4" name="QB_7_BD.2_1#1712e0fdb?pid=6f5935bff&amp;color=0,0,0&amp;vtp=1&amp;bbb=1&amp;zzd= 1"/>
          <p:cNvSpPr/>
          <p:nvPr/>
        </p:nvSpPr>
        <p:spPr>
          <a:xfrm>
            <a:off x="11270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2_1#1712e0fdb?pid=6f5935bff&amp;color=0,0,0&amp;vtp=1&amp;bbb=1&amp;zzd= 1"/>
          <p:cNvSpPr/>
          <p:nvPr/>
        </p:nvSpPr>
        <p:spPr>
          <a:xfrm>
            <a:off x="14826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2_1#1712e0fdb?pid=6f5935bff&amp;color=0,0,0&amp;vtp=1&amp;bbb=1&amp;zzd= 2"/>
          <p:cNvSpPr/>
          <p:nvPr/>
        </p:nvSpPr>
        <p:spPr>
          <a:xfrm>
            <a:off x="11270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2_1#1712e0fdb?pid=6f5935bff&amp;color=0,0,0&amp;vtp=1&amp;bbb=1&amp;zzd= 3"/>
          <p:cNvSpPr/>
          <p:nvPr/>
        </p:nvSpPr>
        <p:spPr>
          <a:xfrm>
            <a:off x="11270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2_1#1712e0fdb?pid=6f5935bff&amp;color=0,0,0&amp;vtp=1&amp;bbb=1&amp;zzd= 4"/>
          <p:cNvSpPr/>
          <p:nvPr/>
        </p:nvSpPr>
        <p:spPr>
          <a:xfrm>
            <a:off x="11270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2_1#1712e0fdb?pid=6f5935bff&amp;color=0,0,0&amp;vtp=1&amp;bbb=1&amp;zzd= 4"/>
          <p:cNvSpPr/>
          <p:nvPr/>
        </p:nvSpPr>
        <p:spPr>
          <a:xfrm>
            <a:off x="18382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2_1#8a8baad0a?pid=dd5f94836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3_1#685d20100?bid=1&amp;pid=8a8baad0a&amp;color=0,0,0&amp;vtp=1"/>
          <p:cNvSpPr/>
          <p:nvPr/>
        </p:nvSpPr>
        <p:spPr>
          <a:xfrm>
            <a:off x="1430212" y="1106683"/>
            <a:ext cx="1933575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天mù(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羡mù(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描mó(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14_1#685d20100.bracket?pid=8a8baad0a&amp;color=0,0,0&amp;vpa=7&amp;vtp=1"/>
          <p:cNvSpPr/>
          <p:nvPr/>
        </p:nvSpPr>
        <p:spPr>
          <a:xfrm>
            <a:off x="2377155" y="111430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幕</a:t>
            </a:r>
            <a:endParaRPr lang="en-US" altLang="zh-CN" sz="2800" dirty="0"/>
          </a:p>
        </p:txBody>
      </p:sp>
      <p:sp>
        <p:nvSpPr>
          <p:cNvPr id="5" name="QB_7_AN.15_1#685d20100.bracket?pid=8a8baad0a&amp;color=0,0,0&amp;vpa=8&amp;vtp=1"/>
          <p:cNvSpPr/>
          <p:nvPr/>
        </p:nvSpPr>
        <p:spPr>
          <a:xfrm>
            <a:off x="2377155" y="176200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慕</a:t>
            </a:r>
            <a:endParaRPr lang="en-US" altLang="zh-CN" sz="2800" dirty="0"/>
          </a:p>
        </p:txBody>
      </p:sp>
      <p:sp>
        <p:nvSpPr>
          <p:cNvPr id="6" name="QB_7_AN.16_1#685d20100.bracket?pid=8a8baad0a&amp;color=0,0,0&amp;vpa=9&amp;vtp=1"/>
          <p:cNvSpPr/>
          <p:nvPr/>
        </p:nvSpPr>
        <p:spPr>
          <a:xfrm>
            <a:off x="2377155" y="238874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摹</a:t>
            </a:r>
            <a:endParaRPr lang="en-US" altLang="zh-CN" sz="2800" dirty="0"/>
          </a:p>
        </p:txBody>
      </p:sp>
      <p:sp>
        <p:nvSpPr>
          <p:cNvPr id="7" name="QB_7_BD.17_1#073f706db?bid=2&amp;pid=8a8baad0a&amp;color=0,0,0&amp;vtp=1"/>
          <p:cNvSpPr/>
          <p:nvPr/>
        </p:nvSpPr>
        <p:spPr>
          <a:xfrm>
            <a:off x="1366712" y="3036638"/>
            <a:ext cx="2209800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)小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缥mi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8" name="QB_7_AN.18_1#073f706db.bracket?pid=8a8baad0a&amp;color=0,0,0&amp;vpa=10&amp;vtp=1"/>
          <p:cNvSpPr/>
          <p:nvPr/>
        </p:nvSpPr>
        <p:spPr>
          <a:xfrm>
            <a:off x="2234280" y="3044258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渺</a:t>
            </a:r>
            <a:endParaRPr lang="en-US" altLang="zh-CN" sz="2800" dirty="0"/>
          </a:p>
        </p:txBody>
      </p:sp>
      <p:sp>
        <p:nvSpPr>
          <p:cNvPr id="9" name="QB_7_AN.19_1#073f706db.bracket?pid=8a8baad0a&amp;color=0,0,0&amp;vpa=11&amp;vtp=1"/>
          <p:cNvSpPr/>
          <p:nvPr/>
        </p:nvSpPr>
        <p:spPr>
          <a:xfrm>
            <a:off x="2589880" y="367100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缈</a:t>
            </a:r>
            <a:endParaRPr lang="en-US" altLang="zh-CN" sz="2800" dirty="0"/>
          </a:p>
        </p:txBody>
      </p:sp>
      <p:sp>
        <p:nvSpPr>
          <p:cNvPr id="10" name="QB_7_BD.13_1#685d20100?bid=1&amp;pid=8a8baad0a&amp;color=0,0,0&amp;vtp=1"/>
          <p:cNvSpPr/>
          <p:nvPr/>
        </p:nvSpPr>
        <p:spPr>
          <a:xfrm>
            <a:off x="612649" y="1773719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112712" y="1360683"/>
            <a:ext cx="165100" cy="146615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7_1#073f706db?bid=2&amp;pid=8a8baad0a&amp;color=0,0,0&amp;vtp=1"/>
          <p:cNvSpPr/>
          <p:nvPr/>
        </p:nvSpPr>
        <p:spPr>
          <a:xfrm>
            <a:off x="612649" y="3383634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112712" y="3290638"/>
            <a:ext cx="76200" cy="8260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0_1#75ad292ce?pid=dd5f94836&amp;color=0,0,0&amp;vtp=1&amp;bt=1&amp;bbb=1"/>
          <p:cNvSpPr/>
          <p:nvPr/>
        </p:nvSpPr>
        <p:spPr>
          <a:xfrm>
            <a:off x="612648" y="468000"/>
            <a:ext cx="10963656" cy="1193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·以致</a:t>
            </a:r>
            <a:endParaRPr lang="en-US" altLang="zh-CN" sz="2800" dirty="0"/>
          </a:p>
        </p:txBody>
      </p:sp>
      <p:pic>
        <p:nvPicPr>
          <p:cNvPr id="3" name="QB_6_BD.20_1#75ad292ce?pid=dd5f94836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716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20_2#75ad292ce?pid=dd5f94836&amp;color=0,0,0&amp;vtp=1&amp;bbb=1&amp;hb=1"/>
          <p:cNvSpPr/>
          <p:nvPr/>
        </p:nvSpPr>
        <p:spPr>
          <a:xfrm>
            <a:off x="612648" y="1729555"/>
            <a:ext cx="10963656" cy="308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二者都用于连接两个句子或短语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表示某种结果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范围上的延伸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也可用在下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半句话的开头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表示由于上文所说的动作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情况的程度很深而形成的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用在下半句话的开头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表示下文是上述原因所形成的结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且多指不好的或说话人不希望的结果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20_2#75ad292ce?pid=dd5f94836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088705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20_3#75ad292ce?pid=dd5f94836&amp;color=0,0,0&amp;vtp=1&amp;bbb=1&amp;hb=1"/>
          <p:cNvSpPr/>
          <p:nvPr/>
        </p:nvSpPr>
        <p:spPr>
          <a:xfrm>
            <a:off x="612648" y="4871091"/>
            <a:ext cx="10963656" cy="1193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他沉迷于古籍研究，日夜翻阅资料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，过度劳累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身体免疫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力下降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，不得不暂停研究住进医院。</a:t>
            </a:r>
            <a:endParaRPr lang="en-US" altLang="zh-CN" sz="100" dirty="0"/>
          </a:p>
        </p:txBody>
      </p:sp>
      <p:sp>
        <p:nvSpPr>
          <p:cNvPr id="7" name="QB_6_AN.21_1#75ad292ce.blank?pid=dd5f94836&amp;color=0,0,0&amp;vpa=12&amp;vtp=1&amp;bbb=1"/>
          <p:cNvSpPr/>
          <p:nvPr/>
        </p:nvSpPr>
        <p:spPr>
          <a:xfrm>
            <a:off x="8852567" y="4840738"/>
            <a:ext cx="973138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_1#5442009b5?pid=dd5f94836&amp;color=0,0,0&amp;vtp=1&amp;bt=1&amp;bbb=1"/>
          <p:cNvSpPr/>
          <p:nvPr/>
        </p:nvSpPr>
        <p:spPr>
          <a:xfrm>
            <a:off x="612648" y="468000"/>
            <a:ext cx="10963656" cy="1193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7_BD.23_1#144ae3aab?pid=5442009b5&amp;color=0,0,0&amp;vtp=1&amp;bbb=1"/>
          <p:cNvSpPr/>
          <p:nvPr/>
        </p:nvSpPr>
        <p:spPr>
          <a:xfrm>
            <a:off x="612648" y="1716918"/>
            <a:ext cx="10963656" cy="435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：比喻凶恶的人。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：形容非常疲劳，一点儿力气也没有了。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：形容杂乱的说话声，也形容不负责任的议论。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：不偏袒任何一方，保持公正或中立，也形容不偏不歪，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正中目标。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：形容自得其乐或自以为是的样子。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：无法计算数目，形容极多。</a:t>
            </a:r>
            <a:endParaRPr lang="en-US" altLang="zh-CN" sz="2800" dirty="0"/>
          </a:p>
        </p:txBody>
      </p:sp>
      <p:sp>
        <p:nvSpPr>
          <p:cNvPr id="4" name="QB_7_AN.24_1#144ae3aab.blank?pid=5442009b5&amp;color=0,0,0&amp;vpa=13&amp;vtp=1&amp;bbb=1"/>
          <p:cNvSpPr/>
          <p:nvPr/>
        </p:nvSpPr>
        <p:spPr>
          <a:xfrm>
            <a:off x="978566" y="1690819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凶神恶煞</a:t>
            </a:r>
            <a:endParaRPr lang="en-US" altLang="zh-CN" sz="2800" dirty="0"/>
          </a:p>
        </p:txBody>
      </p:sp>
      <p:sp>
        <p:nvSpPr>
          <p:cNvPr id="6" name="QB_7_AN.26_1#144ae3aab.blank?pid=5442009b5&amp;color=0,0,0&amp;vpa=14&amp;vtp=1&amp;bbb=1"/>
          <p:cNvSpPr/>
          <p:nvPr/>
        </p:nvSpPr>
        <p:spPr>
          <a:xfrm>
            <a:off x="978566" y="2325820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筋疲力尽</a:t>
            </a:r>
            <a:endParaRPr lang="en-US" altLang="zh-CN" sz="2800" dirty="0"/>
          </a:p>
        </p:txBody>
      </p:sp>
      <p:sp>
        <p:nvSpPr>
          <p:cNvPr id="8" name="QB_7_AN.28_1#144ae3aab.blank?pid=5442009b5&amp;color=0,0,0&amp;vpa=15&amp;vtp=1&amp;bbb=1"/>
          <p:cNvSpPr/>
          <p:nvPr/>
        </p:nvSpPr>
        <p:spPr>
          <a:xfrm>
            <a:off x="978566" y="2960819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嘁嘁喳喳</a:t>
            </a:r>
            <a:endParaRPr lang="en-US" altLang="zh-CN" sz="2800" dirty="0"/>
          </a:p>
        </p:txBody>
      </p:sp>
      <p:sp>
        <p:nvSpPr>
          <p:cNvPr id="10" name="QB_7_AN.30_1#144ae3aab.blank?pid=5442009b5&amp;color=0,0,0&amp;vpa=16&amp;vtp=1&amp;bbb=1"/>
          <p:cNvSpPr/>
          <p:nvPr/>
        </p:nvSpPr>
        <p:spPr>
          <a:xfrm>
            <a:off x="978566" y="3595820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不偏不倚</a:t>
            </a:r>
            <a:endParaRPr lang="en-US" altLang="zh-CN" sz="2800" dirty="0"/>
          </a:p>
        </p:txBody>
      </p:sp>
      <p:sp>
        <p:nvSpPr>
          <p:cNvPr id="12" name="QB_7_AN.32_1#144ae3aab.blank?pid=5442009b5&amp;color=0,0,0&amp;vpa=17&amp;vtp=1&amp;bbb=1"/>
          <p:cNvSpPr/>
          <p:nvPr/>
        </p:nvSpPr>
        <p:spPr>
          <a:xfrm>
            <a:off x="978566" y="4865820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摇头晃脑</a:t>
            </a:r>
            <a:endParaRPr lang="en-US" altLang="zh-CN" sz="2800" dirty="0"/>
          </a:p>
        </p:txBody>
      </p:sp>
      <p:sp>
        <p:nvSpPr>
          <p:cNvPr id="14" name="QB_7_AN.34_1#144ae3aab.blank?pid=5442009b5&amp;color=0,0,0&amp;vpa=18&amp;vtp=1&amp;bbb=1"/>
          <p:cNvSpPr/>
          <p:nvPr/>
        </p:nvSpPr>
        <p:spPr>
          <a:xfrm>
            <a:off x="978566" y="5478722"/>
            <a:ext cx="1687513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不计其数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c7053aa48?pid=dd5f94836&amp;color=0,0,0&amp;vtp=1&amp;bt=1&amp;bb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语句衔接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将下列句子组成一段话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正确的一组是(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___，____，____，____，____，____。</a:t>
            </a:r>
            <a:endParaRPr lang="en-US" altLang="zh-CN" sz="2800" dirty="0"/>
          </a:p>
        </p:txBody>
      </p:sp>
      <p:sp>
        <p:nvSpPr>
          <p:cNvPr id="3" name="QC_6_AN.36_1#c7053aa48.bracket?pid=dd5f94836&amp;color=0,0,0&amp;vpa=19&amp;vtp=1"/>
          <p:cNvSpPr/>
          <p:nvPr/>
        </p:nvSpPr>
        <p:spPr>
          <a:xfrm>
            <a:off x="6934867" y="1123320"/>
            <a:ext cx="5159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6_BD.35_2#c7053aa48?pid=dd5f94836&amp;color=0,0,0&amp;vtp=1&amp;bbb=1"/>
          <p:cNvSpPr/>
          <p:nvPr/>
        </p:nvSpPr>
        <p:spPr>
          <a:xfrm>
            <a:off x="612648" y="23978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411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①薰蚊草就墙角燃起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夏天蚊虫飞来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11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③一声唱腔一声咳嗽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屋梁上蛛丝结网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411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⑤寺庙里有窗无扇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成团成团在头上旋转</a:t>
            </a:r>
            <a:endParaRPr lang="en-US" altLang="zh-CN" sz="2800" dirty="0"/>
          </a:p>
        </p:txBody>
      </p:sp>
      <p:sp>
        <p:nvSpPr>
          <p:cNvPr id="5" name="QC_6_BD.35_3#c7053aa48.choices?pid=dd5f94836&amp;color=0,0,0&amp;vtp=1&amp;bbb=1"/>
          <p:cNvSpPr/>
          <p:nvPr/>
        </p:nvSpPr>
        <p:spPr>
          <a:xfrm>
            <a:off x="612648" y="43282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4114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①②③④⑤⑥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④⑤②⑥①③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411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⑤④②⑥①③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⑤④⑥①③②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7_1#c7053aa48?pid=dd5f94836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逻辑上，先总体描写环境，再叙述人物，得出③句放最后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写环境时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，先写地点，再写季节，得出⑤④②⑥的排序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，最后写人在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环境中的表现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，得出①③的排序。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94a52d57?pid=dd5f9483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语句衔接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（无语境式排序题）“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四步法”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无语境式排序题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即将一组句子按逻辑排列成段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前后没有提示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性语境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其答题可分为四步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分析所有语句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判断语段表达方式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把握基本内容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基于第一步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将语句分层归类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划分成小组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方便小范围排序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94a52d57?pid=dd5f94836&amp;color=0,0,0&amp;vtp=1&amp;bt=1&amp;bbb=1&amp;h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先在小组内排序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再考虑层次衔接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通过连词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副词及时间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地点名词等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把句子连缀成小句群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进而组成大句群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第四步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通读已排列的语句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检查逻辑是否清晰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层次是否恰当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结构是否完整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必要时进行调整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#2.1.1.4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7ac3522e?pid=b5c978117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38_1#6a20ec203?pid=07ac3522e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8_2#6a20ec203?pid=07ac3522e&amp;color=0,0,0&amp;tib=255,255,255&amp;vip=20#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8920" y="1850390"/>
            <a:ext cx="6095722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39_1#6a20ec203.blank?pid=07ac3522e&amp;color=0,0,0&amp;vpa=20&amp;vtp=1"/>
          <p:cNvSpPr/>
          <p:nvPr/>
        </p:nvSpPr>
        <p:spPr>
          <a:xfrm>
            <a:off x="6968120" y="2399175"/>
            <a:ext cx="1393560" cy="337713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粗犷的秦人</a:t>
            </a:r>
            <a:endParaRPr lang="en-US" altLang="zh-CN" sz="2100" dirty="0"/>
          </a:p>
        </p:txBody>
      </p:sp>
      <p:sp>
        <p:nvSpPr>
          <p:cNvPr id="6" name="QB_6_AN.40_1#6a20ec203.blank?pid=07ac3522e&amp;color=0,0,0&amp;vpa=21&amp;vtp=1"/>
          <p:cNvSpPr/>
          <p:nvPr/>
        </p:nvSpPr>
        <p:spPr>
          <a:xfrm>
            <a:off x="4274858" y="3817571"/>
            <a:ext cx="1821142" cy="24484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秦人对秦腔的喜爱与痴迷</a:t>
            </a:r>
            <a:endParaRPr lang="en-US" altLang="zh-CN" sz="2100" dirty="0"/>
          </a:p>
        </p:txBody>
      </p:sp>
      <p:sp>
        <p:nvSpPr>
          <p:cNvPr id="7" name="QB_6_AN.41_1#6a20ec203.blank?pid=07ac3522e&amp;color=0,0,0&amp;vpa=22&amp;vtp=1"/>
          <p:cNvSpPr/>
          <p:nvPr/>
        </p:nvSpPr>
        <p:spPr>
          <a:xfrm>
            <a:off x="6681065" y="4020197"/>
            <a:ext cx="2595015" cy="33771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男女老少，各得其乐</a:t>
            </a:r>
            <a:endParaRPr lang="en-US" altLang="zh-CN" sz="2100" dirty="0"/>
          </a:p>
        </p:txBody>
      </p:sp>
      <p:sp>
        <p:nvSpPr>
          <p:cNvPr id="8" name="QB_6_AN.42_1#6a20ec203.blank?pid=07ac3522e&amp;color=0,0,0&amp;vpa=23&amp;vtp=1"/>
          <p:cNvSpPr/>
          <p:nvPr/>
        </p:nvSpPr>
        <p:spPr>
          <a:xfrm>
            <a:off x="4291743" y="5463921"/>
            <a:ext cx="1469052" cy="24484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秦腔的神圣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190202717?pid=07ac3522e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本文通过对秦腔这一①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艺术形式的细腻描写，以及对秦腔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与故乡人民②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紧密联系的生动呈现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展现了故乡的③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特色和民俗风情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抒发了作者对故乡文化的④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、眷恋与深刻思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，同时也流露出作者对传统乡村文化在现代社会中面临变迁的感慨。</a:t>
            </a:r>
            <a:endParaRPr lang="en-US" altLang="zh-CN" sz="2800" dirty="0"/>
          </a:p>
        </p:txBody>
      </p:sp>
      <p:sp>
        <p:nvSpPr>
          <p:cNvPr id="3" name="QB_6_AN.44_1#190202717.blank?pid=07ac3522e&amp;color=0,0,0&amp;vpa=24&amp;vtp=1&amp;bbb=1"/>
          <p:cNvSpPr/>
          <p:nvPr/>
        </p:nvSpPr>
        <p:spPr>
          <a:xfrm>
            <a:off x="4890166" y="10852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</a:t>
            </a:r>
            <a:endParaRPr lang="en-US" altLang="zh-CN" sz="2800" dirty="0"/>
          </a:p>
        </p:txBody>
      </p:sp>
      <p:sp>
        <p:nvSpPr>
          <p:cNvPr id="4" name="QB_6_AN.45_1#190202717.blank?pid=07ac3522e&amp;color=0,0,0&amp;vpa=25&amp;vtp=1&amp;bbb=1"/>
          <p:cNvSpPr/>
          <p:nvPr/>
        </p:nvSpPr>
        <p:spPr>
          <a:xfrm>
            <a:off x="2756567" y="17329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</a:t>
            </a:r>
            <a:endParaRPr lang="en-US" altLang="zh-CN" sz="2800" dirty="0"/>
          </a:p>
        </p:txBody>
      </p:sp>
      <p:sp>
        <p:nvSpPr>
          <p:cNvPr id="5" name="QB_6_AN.46_1#190202717.blank?pid=07ac3522e&amp;color=0,0,0&amp;vpa=26&amp;vtp=1&amp;bbb=1"/>
          <p:cNvSpPr/>
          <p:nvPr/>
        </p:nvSpPr>
        <p:spPr>
          <a:xfrm>
            <a:off x="9779667" y="17329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地域文化</a:t>
            </a:r>
            <a:endParaRPr lang="en-US" altLang="zh-CN" sz="2800" dirty="0"/>
          </a:p>
        </p:txBody>
      </p:sp>
      <p:sp>
        <p:nvSpPr>
          <p:cNvPr id="6" name="QB_6_AN.47_1#190202717.blank?pid=07ac3522e&amp;color=0,0,0&amp;vpa=27&amp;vtp=1&amp;bbb=1"/>
          <p:cNvSpPr/>
          <p:nvPr/>
        </p:nvSpPr>
        <p:spPr>
          <a:xfrm>
            <a:off x="7734967" y="23806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d4bcfeb6.fixed?pid=c151d2c9b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1d4bcfeb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1d4bcfeb6.fixed?pid=c151d2c9b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第7课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风景谈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秦腔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1d4bcfeb6.fixed?pid=c151d2c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1d4bcfeb6.fixed?pid=c151d2c9b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秦腔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1d4bcfeb6.fixed?pid=c151d2c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3348028f.fixed?pid=1d4bcfeb6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a3348028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17e2c88f?pid=a3348028f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同学们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，学校短视频社团为弘扬传统文化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，计划拍摄一部介绍秦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腔的短视频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。众所周知，秦腔是传统文化的瑰宝。贾平凹先生在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》里，用广阔深远的笔触，描绘出三秦大地的山川风貌、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风俗人情，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还写出了秦腔和当地人民的血肉联系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。这里面的细节描写丰富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，喜怒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哀乐与秦腔韵味完美融合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。让我们一起走进秦腔的世界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，用镜头展现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它的独特魅力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352f7746?pid=a3348028f&amp;color=0,173,163&amp;vtp=1&amp;bt=1&amp;bbb=1"/>
          <p:cNvSpPr/>
          <p:nvPr/>
        </p:nvSpPr>
        <p:spPr>
          <a:xfrm>
            <a:off x="612648" y="466345"/>
            <a:ext cx="10963656" cy="508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阅读课文，把握课文内容</a:t>
            </a:r>
            <a:endParaRPr lang="en-US" altLang="zh-CN" sz="3000" dirty="0"/>
          </a:p>
        </p:txBody>
      </p:sp>
      <p:sp>
        <p:nvSpPr>
          <p:cNvPr id="3" name="QB_6_BD.63_1#449d4b9de?pid=e352f7746&amp;color=0,0,0&amp;vtp=1&amp;bbb=1&amp;hb=1&amp;hltap=1"/>
          <p:cNvSpPr/>
          <p:nvPr/>
        </p:nvSpPr>
        <p:spPr>
          <a:xfrm>
            <a:off x="612648" y="10378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在贾平凹笔下，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这场秦腔盛会展现出了怎样鲜活独特的秦川民风民情？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4_1#449d4b9de?pid=e352f7746&amp;color=0,0,0&amp;vtp=1&amp;bbb=1&amp;hb=1&amp;hla=1"/>
          <p:cNvSpPr/>
          <p:nvPr/>
        </p:nvSpPr>
        <p:spPr>
          <a:xfrm>
            <a:off x="612648" y="20577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性格鲜明：秦川百姓粗犷豪放、朴实直爽，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日常对话似吵架，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劳作后借秦腔释放情绪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，高兴时唱激情澎湃的“快板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”，丰收时更以秦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腔表达狂喜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。②尊卑与平等并存：生活中恪守长幼尊卑，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而在戏台上，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面对秦腔人人平等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，体现出淳朴又不失活力的风气。③行事粗犷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戏时台下喧闹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，人们或喊叫、拥挤，或争吵；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维持秩序者严厉如凶神；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甚至有孩子趁大人看戏偷摸行事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，尽显粗野不羁。④爱憎分明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：姑娘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因男演员扮演国民党伪兵而拒绝继续相亲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人们不容他人侮辱秦腔，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会激烈维护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；对秦腔名角及其家人极为崇敬。（每点2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b6729ac09?pid=e352f7746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文章通过哪些具体的行为展现秦川百姓对秦腔的痴迷？（5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4_1#b6729ac09?pid=e352f7746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观演执着。秦腔排演时，无论何时都有观众，老幼皆有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众情绪随表演起伏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。散场后，孩子们还学招式不肯离去。②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修建戏台。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把修建戏台当作全村大事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，宁可节衣缩食，也要筹钱购置好材料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请能工巧匠修筑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。③盼戏心切。戏排好后，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全村人扳着指头盼演出。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演出当天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，早早守在台下催促开演。④沉浸其中。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观看时热情高涨、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全神贯注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，不少人还摇头晃脑跟着哼唱。⑤不惧恶劣条件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。无论冬寒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，只要无极端天气，台下观众都坚守不撤场。（每点1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124ead59c?pid=e352f7746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为什么秦腔能成为秦人生活中不可或缺的一部分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？为什么秦腔能在这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片广袤的土地上代代相传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，始终保持着旺盛的生命力？（6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4_1#124ead59c?pid=e352f7746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1）①劳作疲惫时，秦腔激昂的旋律能驱散困乏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，带来艺术享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。②过去文化生活匮乏，秦腔是秦人宣泄情感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、获取生活乐趣与美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感的重要方式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。③秦腔早已融入秦人日常，如同饮食般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，成为秦人生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活中不可分割的一部分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2）①秦川西府百姓性情敦厚，说话声调高亢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，具备唱秦腔的天然条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.②当地形成崇尚秦腔的风气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，唱秦腔被视为体面且有机会出人头地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。③西安作为十三朝古都，历史悠久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，为秦腔的诞生与发展提供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深厚文化根基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8939fc7?pid=a3348028f&amp;color=0,173,163&amp;vtp=1&amp;bt=1&amp;bbb=1"/>
          <p:cNvSpPr/>
          <p:nvPr/>
        </p:nvSpPr>
        <p:spPr>
          <a:xfrm>
            <a:off x="612648" y="466343"/>
            <a:ext cx="10963656" cy="5115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品读课文，赏析艺术特色</a:t>
            </a:r>
            <a:endParaRPr lang="en-US" altLang="zh-CN" sz="3000" dirty="0"/>
          </a:p>
        </p:txBody>
      </p:sp>
      <p:sp>
        <p:nvSpPr>
          <p:cNvPr id="3" name="QO_6_BD.51_1#48f3369a9?pid=1a8939fc7&amp;color=0,0,0&amp;vtp=1&amp;bbb=1&amp;hb=1"/>
          <p:cNvSpPr/>
          <p:nvPr/>
        </p:nvSpPr>
        <p:spPr>
          <a:xfrm>
            <a:off x="612648" y="1034415"/>
            <a:ext cx="10963656" cy="9886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文章中那些鲜活的场面，究竟藏着怎样的魅力，能让秦腔对秦地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人有着如此强大的吸引力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。试赏析下面的场面描写。（14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52_1#a88f8e81b?pid=48f3369a9&amp;color=0,0,0&amp;vtp=1&amp;bbb=1&amp;hb=1"/>
          <p:cNvSpPr/>
          <p:nvPr/>
        </p:nvSpPr>
        <p:spPr>
          <a:xfrm>
            <a:off x="612648" y="2069783"/>
            <a:ext cx="10963656" cy="41128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“排戏”场面：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寺庙里有窗无扇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屋梁上蛛丝结网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夏天蚊虫飞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冬天里四面透风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柳木疙瘩火当中架起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一出场一脸正经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下场凑近火堆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热了前怀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凉了后背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排演到什么时候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什么时候都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有观众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有抱着二尺长的烟袋的老者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有凳子高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桌子高趴满窗台的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庙里一个跟斗未翻起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窗外就哇的一声叫倒好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演员出来骂一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谁说不好的滚蛋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他们抓住窗台死不滚去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倒要连声讨好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翻得好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更有殷勤的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跑回来偷拿了红薯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在火堆里煨熟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给演员作夜餐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4_2#a88f8e81b?pid=48f3369a9&amp;color=0,0,0&amp;vtp=1&amp;bt=1&amp;bbb=1&amp;hb=1&amp;hltap=1"/>
          <p:cNvSpPr/>
          <p:nvPr/>
        </p:nvSpPr>
        <p:spPr>
          <a:xfrm>
            <a:off x="612648" y="4934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3_1#a88f8e81b?pid=48f3369a9&amp;color=0,0,0&amp;vtp=1&amp;bt=1&amp;bbb=1&amp;hb=1&amp;hla=1"/>
          <p:cNvSpPr/>
          <p:nvPr/>
        </p:nvSpPr>
        <p:spPr>
          <a:xfrm>
            <a:off x="612648" y="4680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细节刻画鲜活，通过“抓住窗台死不滚去”“翻得好！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翻得好！”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跑回来偷拿”“煨熟”等动作与语言描写，展现秦人质朴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、热情的真性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。②环境描写巧妙，以“寺庙里有窗无扇，屋梁上蛛丝结网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，凉了后背”等冬、夏排演艰辛场景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，衬托出秦人对秦腔的痴迷与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3_1#b6b26f9f7?pid=48f3369a9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“盼戏”场面：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戏台是全村人的共同的事业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宁肯少吃少穿也要筹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资积款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买上好的木石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请高强的工匠来修筑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未等戏开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台下坐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站的人头攒拥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台两边阶上立的卧的是一群顽童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各类小吃趁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机摆开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一个食摊上一盏马灯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长一声短一声叫卖不绝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锣鼓还在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一声儿敲打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左边的喊右边的踩了他的脚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右边的叫左边的挤了他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言语伤人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动了手脚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外边的趁机而入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一时四边向里挤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里边向外扛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人的旋涡涌起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如四月的麦田起风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根儿不动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头身一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会儿倒西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一会儿倒东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喊声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骂声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哭声一片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人人恨骂这些人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人人又都盼有这些人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叫他们是秦腔宪兵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4_1#b6b26f9f7?pid=48f3369a9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3_1#b6b26f9f7?pid=48f3369a9&amp;color=0,0,0&amp;vtp=1&amp;bt=1&amp;bbb=1&amp;hb=1&amp;hla=1"/>
          <p:cNvSpPr/>
          <p:nvPr/>
        </p:nvSpPr>
        <p:spPr>
          <a:xfrm>
            <a:off x="612648" y="4426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繁笔铺陈，秦人宁可省吃俭用也要修建戏台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，凸显其对秦腔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的重视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。②细腻勾勒开演前众人喧闹场景，如小吃摊、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拥挤人群等，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展现秦人粗犷质朴的形象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，强化“秦人、秦地、秦腔”一体的氛围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秦腔宪兵”侧面烘托秦人对秦腔的全方位喜爱。④“人的旋涡涌起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，生动描绘出秦人盼戏时急切入迷的状态。（每点2分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3_1#b8cbda83a?pid=48f3369a9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“演戏”场面：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女的就碎步后移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救裴生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那慧娘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站在台中往下蹲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慧娘蹲下去了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全场人头也矮下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去了半尺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等那慧娘往起站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慧娘站起来了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人的脖子也全拉长了起来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4_1#b8cbda83a?pid=48f3369a9&amp;color=0,0,0&amp;vtp=1&amp;bt=1&amp;bbb=1&amp;hb=1&amp;hla=1"/>
          <p:cNvSpPr/>
          <p:nvPr/>
        </p:nvSpPr>
        <p:spPr>
          <a:xfrm>
            <a:off x="612648" y="301562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正面通过动作描写，展现演员步法；侧面借观众“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矮下去”、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脖子拉长等反应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，凸显演员表演的感染力。②“慢慢地”反复出现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体现演员表演的精湛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，也反映出秦人观看时的专注。（每点2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5c978117?lid=b5c978117&amp;cid=b5c97811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b5c978117?lid=b5c978117&amp;cid=b5c978117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b5c978117?lid=a3348028f&amp;cid=a3348028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b5c978117?lid=a3348028f&amp;cid=a3348028f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b5c978117?lid=830961bd7&amp;cid=830961bd7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b5c978117?lid=830961bd7&amp;cid=830961bd7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78d29797c?pid=1a8939fc7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请结合下面这段文字，深入分析文章的语言特色。（6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台下就乱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后边的喊前边的坐下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前边的喊后边的为什么不说最前边的立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有拼命挤将出来的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一出来方觉世界偌大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身体胖肿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但差不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多却光了脚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乱了头发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4_1#78d29797c?pid=1a8939fc7&amp;color=0,0,0&amp;vtp=1&amp;bt=1&amp;bbb=1&amp;hb=1&amp;hla=1"/>
          <p:cNvSpPr/>
          <p:nvPr/>
        </p:nvSpPr>
        <p:spPr>
          <a:xfrm>
            <a:off x="612648" y="2708280"/>
            <a:ext cx="10963656" cy="3363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动词精准，善用夸张，描摹生动传神。“拼命挤将出来”的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”突显动作的艰难；“身体胖肿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”将拥挤时身体的不适感夸张地形容为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胖肿”，突出了人群的密集与拥挤。②短句为主，节奏紧凑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乱场景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。大量使用短句，生动描写了台下混乱、嘈杂的场面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，极具现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。③语言质朴。对人物状态如“光了脚，乱了头发”的描写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，直接呈现，语言质朴简练却极具画面感和真实感。（每点2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ddb5e961?pid=1a8939fc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鉴赏语言特色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六角度”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词语的精妙锤炼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动词是句子的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一个精准的动词能让画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面瞬间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形容词则像神奇的画笔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为事物增添色彩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量词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拟声词也各有妙用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句式的灵活搭配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长短句交错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如同音乐的节奏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时而舒缓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而急促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整句工整对称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富有韵律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散句自由活泼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灵动多变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ddb5e961?pid=1a8939fc7&amp;color=0,0,0&amp;vtp=1&amp;bt=1&amp;bbb=1&amp;hb=1"/>
          <p:cNvSpPr/>
          <p:nvPr/>
        </p:nvSpPr>
        <p:spPr>
          <a:xfrm>
            <a:off x="612648" y="468000"/>
            <a:ext cx="10963656" cy="5737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表达技巧的巧妙运用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比喻让抽象变具体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比拟赋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予事物生命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夸张增强感染力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记叙讲述故事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抒情传递情感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描写刻画形象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说明介绍事物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不同表达方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式交织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使文章表达更准确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语言的个性彰显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个性化的人物语言是角色的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身份证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独特的语言印记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不同地域孕育不同语言风格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语体色彩也有差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书面语严谨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口语亲切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整体的语言风格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语言风格丰富多样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把握整体风格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能更好感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受文章的韵味与气质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726c3645?pid=a3348028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悟读课文，把握思想情感</a:t>
            </a:r>
            <a:endParaRPr lang="en-US" altLang="zh-CN" sz="3000" dirty="0"/>
          </a:p>
        </p:txBody>
      </p:sp>
      <p:sp>
        <p:nvSpPr>
          <p:cNvPr id="3" name="QB_6_BD.63_1#1827ade1c?pid=8726c3645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秦腔不仅是一种艺术形式，更与秦人血脉相连。在贾平凹笔下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对秦人究竟有着怎样的生命意义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4_1#1827ade1c?pid=8726c3645&amp;color=0,0,0&amp;vtp=1&amp;bbb=1&amp;hb=1&amp;hla=1"/>
          <p:cNvSpPr/>
          <p:nvPr/>
        </p:nvSpPr>
        <p:spPr>
          <a:xfrm>
            <a:off x="612648" y="2393188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融入生活日常：秦腔与“西凤”白酒、长线辣子等一样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，成为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秦人生活中不可或缺的要素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，深深融入秦人日常。②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承载情感寄托：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作为农民大苦中的大乐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，秦腔是秦人酣畅表达自我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、抒发情感的重要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渠道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。③具有神圣地位：秦腔是秦人心中至高的艺术享受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，有着神圣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不可侵犯的地位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，是秦人的精神寄托。（每点2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379e9af39?pid=8726c3645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在文中，我们可以看到贾平凹怎样的内心世界？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请谈谈自己的看法。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4_1#379e9af39?pid=8726c3645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深切理解：贾平凹理解秦人劳作的艰辛与生活的不易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秦腔对他们的重要意义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。②由衷欣赏：赞赏秦人面对困苦不屈服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秦腔慰藉心灵的乐观态度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。③深沉热爱：对秦人、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秦地爱得理智深刻、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专注执着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，正因如此，才会满怀激情为秦腔文化发声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，展现其原汁原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e735f642b?pid=8726c3645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假设你要拍摄一部介绍秦腔的短视频，请写一段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300个字左右的文案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用于短视频开头的配音或字幕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，突出秦腔的独特魅力。（10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4_1#e735f642b?pid=8726c3645&amp;color=0,0,0&amp;vtp=1&amp;bt=1&amp;bbb=1&amp;hb=1&amp;hla=1"/>
          <p:cNvSpPr/>
          <p:nvPr/>
        </p:nvSpPr>
        <p:spPr>
          <a:xfrm>
            <a:off x="612648" y="173546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示例）朋友们！今天我们来了解秦腔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。秦腔是传统文化中的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一块瑰宝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！在贾平凹笔下，秦腔不只是一种戏曲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，更是三秦大地山川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风貌的生动写照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，是当地风俗人情的鲜活载体。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，那高亢激昂的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，就像黄土地上卷起的一阵狂风，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吼出了三秦人民的豪爽与坚忍。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，有农民劳作后的畅快宣泄，有人们的爱恨情仇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。秦腔与这片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土地上的人民有着血肉联系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是大家生活中喜怒哀乐的寄托。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_1#e735f642b?pid=8726c3645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e735f642b?pid=8726c3645&amp;color=0,0,0&amp;vtp=1&amp;bt=1&amp;bbb=1&amp;hb=1&amp;hla=1"/>
          <p:cNvSpPr/>
          <p:nvPr/>
        </p:nvSpPr>
        <p:spPr>
          <a:xfrm>
            <a:off x="612648" y="442600"/>
            <a:ext cx="10963656" cy="3576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贾平凹用细腻丰富的细节描写，把秦腔演出时的场景活灵活现地展现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在我们眼前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。台上演员的一颦一笑、一招一式，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台下观众的欢呼喝彩、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泪眼盈盈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，都和秦腔的韵味紧紧相融。秦腔，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就这么扎根在三秦大地，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扎根在人们心里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，承载着厚重的文化，散发着独一无二的魅力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，永远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让人着迷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！（适合用于开头的配音或字幕2分，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突出秦腔的独特魅力4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分，语言简明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、连贯、得体4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30961bd7.fixed?pid=1d4bcfeb6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830961bd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8c06a58c6?pid=830961bd7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《风景谈》和《秦腔》在结构、主旨上有什么不同？（8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4_1#8c06a58c6?pid=830961bd7&amp;color=0,0,0&amp;vtp=1&amp;bt=1&amp;bbb=1&amp;hb=1&amp;hla=1"/>
          <p:cNvSpPr/>
          <p:nvPr/>
        </p:nvSpPr>
        <p:spPr>
          <a:xfrm>
            <a:off x="612648" y="109538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1）结构：①《风景谈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》以作者对人与自然关系认识深化的顺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，串联起六幅风景画，将自然风光与人物活动相融合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，构成一个整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；②《秦腔》以“秦腔”为行文线索，先介绍其发源地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、唱腔特点及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，再描写相关场面，表现秦人对秦腔的喜爱。（每点2分）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2）主旨：①《风景谈》赞颂主宰自然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、具有崇高革命精神的延安军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，讴歌其伟大的民族精神与革命情怀，具有政治性；②《秦腔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现秦地人民的生存状态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、刚烈粗放的气质与顽强生命力。（每点2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4e755abc3?pid=830961bd7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《边城》（节选）是小说，《秦腔》是散文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，二者都具有浓郁地方特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，请分析二者语言各有什么特点。（6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4_1#4e755abc3?pid=830961bd7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《边城》（节选）：文笔细腻，语言如诗，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充满湘西特色。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1分）小说通过描写湘西优美的自然环境，烘托人物心理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，营造诗意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，展现湘西清新秀丽的风光。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自然景致随人物情感的波动展开，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与人物塑造完美融合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。（2分）②《秦腔》：语言朴素自然。（1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《救裴生》的演出，未用华丽辞藻，仅反复用“慢慢地”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等词，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看似笨拙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，却精准呈现演出的高难度动作，体现演员的功力。“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矮下去”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拉长了”等表述稚拙，却还原了台上台下互动场面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，凸显秦腔是秦人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不可或缺的精神享受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，以及秦人对秦腔的痴迷沉醉。（2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5c978117.fixed?pid=1d4bcfeb6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b5c97811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ac94987a?pid=830961bd7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f3a19d315?pid=7ac94987a&amp;color=0,0,0&amp;vtp=1&amp;bbb=1"/>
          <p:cNvSpPr/>
          <p:nvPr/>
        </p:nvSpPr>
        <p:spPr>
          <a:xfrm>
            <a:off x="612648" y="963549"/>
            <a:ext cx="10963656" cy="516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7d85dfdf5?pid=f3a19d315&amp;color=0,0,0&amp;vtp=1&amp;bbb=1&amp;hb=1"/>
          <p:cNvSpPr/>
          <p:nvPr/>
        </p:nvSpPr>
        <p:spPr>
          <a:xfrm>
            <a:off x="612648" y="1540764"/>
            <a:ext cx="10963656" cy="4626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黄土地上的精神绝唱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——秦腔里的乡土魂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贾平凹在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中以质朴笔触剖开三秦大地的文化肌理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是台上演员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慢慢地蹲下去又站起来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的功底沉淀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亦是台下秦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人矮下身躯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拉长脖子的全情投入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这门根植于黄土地的艺术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狂风般粗犷的地域性格外化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秦人的汗珠子摔八瓣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吼出生活的厚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也是对奇景如画的细腻咂摸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暮色里的戏台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烟雾中的唱段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织就秦人精神的经纬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文中没有华丽辞藻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神圣的不可动摇的基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等表白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将秦腔从单纯的戏曲升华为秦地精神的图腾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让传统艺术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与土地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人民的血脉联系可触可感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d85dfdf5?pid=f3a19d315&amp;color=0,0,0&amp;mp=1&amp;vtp=1&amp;bt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文化根脉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细节的力量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乡土叙事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传统与现代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贾平凹在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中以质朴文字剖开三秦大地文化肌理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台上演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员慢蹲缓起的程式动作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沉淀着戏曲功底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台下秦人俯身伸颈的沉浸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姿态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流露着文化认同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这门宛如黄土地狂风的艺术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既吼出陕北人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汗滴摔八瓣的生存重量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又勾勒出暮色戏台烟绕曲悠的乡土温情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种对乡土艺术的凝视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使秦腔成为叩击文化基因的黄钟大吕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38510f42?pid=7ac94987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_BD#2c008d3c4?pid=e38510f42&amp;color=0,0,0&amp;vtp=1&amp;bbb=1&amp;hb=1"/>
          <p:cNvSpPr/>
          <p:nvPr/>
        </p:nvSpPr>
        <p:spPr>
          <a:xfrm>
            <a:off x="612648" y="1135253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秦腔的苦味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黎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我不是秦腔戏迷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甚至在年轻时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都谈不上对秦腔有多少好感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那时候听到那些演唱者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仅为一两句台词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就要在木刀杀公鸡般的二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胡的咯吱声中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像拽拉裹脚布那样哼叽个没完没了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难免心生厌烦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觉得那些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搔首弄姿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唱戏的和仰着脖子看戏的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个个无聊透顶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然而伴随年岁的增长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曾对西洋音乐和歌剧无比倾心的我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暮四的目光在收缩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乱飞乱撞的野心在回归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这才开始留意起身旁老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古董般的秦腔来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秦腔衍生于八百里秦川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既为秦人所创造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又为秦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人所喜爱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算得上地地道道的土特产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黑灯瞎火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的漫长时光里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面朝黄土背朝天的秦域布衣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在汗流浃背的稼穑之余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时常依赖吼上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几句秦腔来发泄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也依靠观看秦腔来取乐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生活的贫乏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精神的孤寂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都在为秦腔的畅通无阻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邀集来足够多的戏迷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一方水土养一方人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一方水土也孕育一方的民俗文化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天荒地老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的高坡土塬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无遮无拦的漫漫平川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缔造出了秦人生性的耿直与倔强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于是他们的思维像牛一样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一根筋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不撞南墙不回头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说起话来高喉咙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大嗓门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言语像棍子一样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直戳戳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脱胎于这等思维模式与说话方式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的秦腔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无疑就呈现出秦人的固有特征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嘶哑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铿锵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丁是丁卯是卯地不曲里拐弯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撕心裂肺地直抒胸臆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如果把秦腔的经典曲目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包括传统剧目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三滴血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三娘教子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铡美案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亦包括现代剧目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血泪仇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穷人恨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都仔细聆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听并予以咂摸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就会发现尽管它们的故事情节各有千秋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唱词对白也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各有意趣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在唱腔上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却有其共通性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皆无不蕴含悲怆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怆的基调仿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佛坎儿井那般无孔不入地弥漫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似乎能将每一句唱腔濡湿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音的拖腔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战栗不止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带有明显的哭腔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像蒙冤者的隐忍啜泣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幸者的含泪控诉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像落魄者的无奈哀叹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像绝望者的仰天长啸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秦腔从曲调的编排上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更侧重于对悲剧的演绎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情的渲染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依我之猜度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一是悲剧比起喜剧来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更具有艺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术的感染力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更能调动或煽动起观众潜在的情绪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人皆有恻隐之心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他人之笑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不一定能挑逗出自己的笑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他人之哭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却像传染病一样极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易诱发自己的哭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二是依照戏曲源于生活这一原理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可以推测出古代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秦域民众的生存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并非眼角含笑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心中藏蜜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其忍辱负重的程度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许远超今人之想象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尽管在两千多年前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关中就被司马迁描述为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但就个体命运而论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大多数人的生活境遇恐怕都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难以与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二字相匹配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秦中自古帝王州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然而豪奢宫殿和荒郊野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外之间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锦衣玉食的王公贵族和自食其力的贩夫走卒之间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从来都相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互隔绝着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是有着云泥之别的两个世界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帝都金银财宝的重峦叠嶂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并不能天然地惠及贫民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甚至还很有可能给他们带来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城门失火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殃及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池鱼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的无妄之灾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比如战乱造成的流离失所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再比如苛捐杂税和官吏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的严厉盘剥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建一座大型宫殿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别说钱财的耗损是何等巨大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仅强制征召苦力一项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就能使多少家庭的青壮男丁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沦为失却人身自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由的苦役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在寻夫路上哭泣的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岂止有一个孟姜女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而是成千上万个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活活守寡的妇女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秦腔拖得长而又长的哭腔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在相当程度上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既是秦人心灵质地的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更是秦域文化风貌的曝光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秦域离海遥远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居四关之内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bb=1&amp;hb=1"/>
          <p:cNvSpPr/>
          <p:nvPr/>
        </p:nvSpPr>
        <p:spPr>
          <a:xfrm>
            <a:off x="612648" y="468000"/>
            <a:ext cx="10963656" cy="56726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界互通有限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来往较少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因此其文化的根系既自我生成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亦自我循环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这样的文化既格外土气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又异常厚重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并集雅致与蛮荒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自大与自卑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拘谨与彪悍于一身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由此而塑造出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关中愣娃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这等生硬冷倔的别样人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春秋战国时期秦军山呼海啸般地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横扫六合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抗战时期八百里秦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川男儿宁死不降地跳入黄河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都与秦人的精神骨血有着无法拆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解的因果关联性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像奔丧者拖泥带水的哀号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能让听者或痛彻心扉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或闻风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丧胆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如果说有的剧种像一杯糖水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那么秦腔就是一碗辣酒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如果说有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的剧种宛若搔痒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让人颇感惬意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那么秦腔则仿佛是在割肉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不欲生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秦腔的特殊魅力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大概就在于此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#1.8.1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c008d3c4?pid=e38510f42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“秦腔的苦味”为题，“苦”字既暗喻秦腔悲怆苍凉的曲调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折射出秦地民众的生存况味。作者巧妙将秦腔置于地域文化语境中解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，指出秦腔的“粗犷、嘶哑、高亢”源于秦人耿直倔强的性格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怆基调既契合艺术感染力需求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，更映照秦地历史上的苦难与挣扎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文层层递进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，既剖析秦腔特质，又挖掘文化底蕴，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以富有诗意的笔触，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让秦腔的独特魅力余韵悠长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95dec3e2?pid=b5c97811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27148e960?htil=1&amp;pid=295dec3e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3929" y="1281557"/>
            <a:ext cx="1965960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27148e960?htil=1&amp;pid=295dec3e2&amp;color=0,0,0&amp;vtp=1&amp;bbb=1&amp;hb=1&amp;hs=1"/>
          <p:cNvSpPr/>
          <p:nvPr/>
        </p:nvSpPr>
        <p:spPr>
          <a:xfrm>
            <a:off x="612648" y="1135253"/>
            <a:ext cx="8869680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贾平凹,原名贾平娃，陕西丹凤人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，我国当代文坛具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有创造精神和广泛影响力的作家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1975年从西北大学中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文系毕业后曾做过陕西人民出版社文艺编辑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长安》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文学月刊编辑。贾平凹的小说主要描写新时期的西北农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,特别是改革开放后的社会变革,视野开阔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,具有丰富的当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bb8a427a?pid=7ac94987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61_1#15c99c9f1?pid=1bb8a427a&amp;color=0,0,0&amp;vtp=1&amp;bbb=1&amp;hb=1"/>
          <p:cNvSpPr/>
          <p:nvPr/>
        </p:nvSpPr>
        <p:spPr>
          <a:xfrm>
            <a:off x="612648" y="113525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校园文创社发起“四季物语”主题作品征集活动，现需围绕“走过冬天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主题写作一段抒情文字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，用于制作节气明信片。要求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：巧妙引用古诗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，真挚抒发对冬日的感悟；运用比喻手法，展现冬的独特韵味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；150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4_2#15c99c9f1?pid=1bb8a427a&amp;color=0,0,0&amp;vtp=1&amp;bt=1&amp;bbb=1&amp;hb=1&amp;hltap=1"/>
          <p:cNvSpPr/>
          <p:nvPr/>
        </p:nvSpPr>
        <p:spPr>
          <a:xfrm>
            <a:off x="612648" y="4934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3_1#15c99c9f1?pid=1bb8a427a&amp;color=0,0,0&amp;vtp=1&amp;bt=1&amp;bbb=1&amp;hb=1&amp;hla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示例）寒风卷着碎雪掠过校园老槐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，老槐的枝丫在暮色中勾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勒出筋骨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，忽忆“千磨万击还坚劲，任尔东西南北风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”。冬不像春的娇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、夏的炽烈，它以冷寂为底色，藏起喧嚣。雪落无声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，却将天地染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成素白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，宛如宣纸泼墨，万物褪去浮华。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当冰凌在晨光中折射微光，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我忽然懂得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，这看似萧瑟的季节，实则孕育着坚忍的力量——正如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经一番寒彻骨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，怎得梅花扑鼻香”，唯有走过凛冽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，方能迎接生命的新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。（引用古诗文2分，抒发感悟2分，运用比喻手法2分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，展现冬的韵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2分，字数符合要求2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7148e960?htil=1&amp;pid=295dec3e2&amp;color=0,0,0&amp;vtp=1&amp;bbb=1&amp;hb=1&amp;hs=1"/>
          <p:cNvSpPr/>
          <p:nvPr/>
        </p:nvSpPr>
        <p:spPr>
          <a:xfrm>
            <a:off x="612648" y="468000"/>
            <a:ext cx="10968012" cy="37898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代中国社会文化内蕴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,富于地域风土特色,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格调清新隽永、明丽自然；散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文注重追求中国传统艺术的神韵,崇尚简单古朴的风趣，展示陕西的人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文风景和生活情态，语言简练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生动而富有表现力。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：长篇小说《废都》《浮躁》《白夜》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等, 中短篇小说集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黑氏》《腊月·正月》等，散文集《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月迹》《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心迹》《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爱的踪迹》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f205d3e9?pid=b5c97811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b825c32db?pid=3f205d3e9&amp;color=0,0,0&amp;vtp=1&amp;bbb=1&amp;hb=1"/>
          <p:cNvSpPr/>
          <p:nvPr/>
        </p:nvSpPr>
        <p:spPr>
          <a:xfrm>
            <a:off x="612648" y="1135253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贾平凹的散文《秦腔》创作于1983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年。当时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，中国正处于改革开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放初期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，社会处于转型阶段，各种思潮涌动。在这样的大背景下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平凹以敏锐的笔触关注着家乡的传统文化。他生于陕西省丹凤县棣花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，秦腔是当地民众生活中不可或缺的一部分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。贾平凹对秦腔有着深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厚的情感和深刻的理解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，他通过散文《秦腔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》生动地描绘了秦腔与故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乡人民生活的紧密联系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，展现了故乡的地域文化特色和民俗风情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达了对故乡文化的热爱与眷恋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19bdf722?pid=b5c978117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e765794d6?pid=e19bdf722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秦腔是中国西北地区的传统戏剧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，又称“梆子腔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”。秦腔起源于先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秦时期的秦地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，明末清初时得到广泛传播和发展，是中国“最古老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剧种之一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。秦腔表演粗犷豪放、刚健有力，注重唱、念、做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、打等基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。演员通过高亢激昂的唱腔、丰富多变的板式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，以及夸张的动作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和表情来塑造人物形象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，表达情感。其唱腔音乐为板式变化体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，曲调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，旋律优美，具有独特的风格。常用的乐器有板胡、二胡、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笛子、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765794d6?pid=e19bdf722&amp;color=0,0,0&amp;vtp=1&amp;bbb=1&amp;hb=1"/>
          <p:cNvSpPr/>
          <p:nvPr/>
        </p:nvSpPr>
        <p:spPr>
          <a:xfrm>
            <a:off x="612648" y="468000"/>
            <a:ext cx="10963656" cy="24944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梆子等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，伴奏音乐热烈而富有节奏感。剧目众多，题材广泛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，涵盖历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、民间传说、神话传奇等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。秦腔是中国戏曲文化的重要组成部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，对其他剧种的发展产生了深远影响，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2006年被列入第一批国家级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非物质文化遗产名录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14127</Words>
  <Application>WPS 演示</Application>
  <PresentationFormat>宽屏</PresentationFormat>
  <Paragraphs>592</Paragraphs>
  <Slides>51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51</vt:i4>
      </vt:variant>
    </vt:vector>
  </HeadingPairs>
  <TitlesOfParts>
    <vt:vector size="6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等线</vt:lpstr>
      <vt:lpstr>楷体</vt:lpstr>
      <vt:lpstr>Arial Unicode MS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2025-07-25T02:59:00Z</dcterms:created>
  <dcterms:modified xsi:type="dcterms:W3CDTF">2025-09-04T02:29:48Z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81BFD310ADF74B19920B13C0BFC68ACA_12</vt:lpwstr>
  </property>
  <property fmtid="{D5CDD505-2E9C-101B-9397-08002B2CF9AE}" pid="3" name="KSOProductBuildVer">
    <vt:lpwstr>2052-12.1.0.22529</vt:lpwstr>
  </property>
</Properties>
</file>